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6" r:id="rId5"/>
    <p:sldId id="257" r:id="rId6"/>
    <p:sldId id="267" r:id="rId7"/>
    <p:sldId id="268" r:id="rId8"/>
    <p:sldId id="269" r:id="rId9"/>
    <p:sldId id="270" r:id="rId10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e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6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Relationship Id="rId6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193252BB-1661-4EF1-B4B4-B609E884D6B5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it-IT" noProof="1" smtClean="0"/>
            <a:t>Esplorazione dataset</a:t>
          </a:r>
          <a:endParaRPr lang="it-IT" noProof="1"/>
        </a:p>
      </dgm:t>
    </dgm:pt>
    <dgm:pt modelId="{5A04EF90-0F09-4424-BA8F-063E80337D8E}" type="parTrans" cxnId="{095425F3-197C-4E69-84D5-0C51196EF1C6}">
      <dgm:prSet/>
      <dgm:spPr/>
      <dgm:t>
        <a:bodyPr rtlCol="0"/>
        <a:lstStyle/>
        <a:p>
          <a:pPr rtl="0"/>
          <a:endParaRPr lang="it-IT" noProof="1"/>
        </a:p>
      </dgm:t>
    </dgm:pt>
    <dgm:pt modelId="{54292CB0-011E-4706-9294-372AD5816BB9}" type="sibTrans" cxnId="{095425F3-197C-4E69-84D5-0C51196EF1C6}">
      <dgm:prSet/>
      <dgm:spPr/>
      <dgm:t>
        <a:bodyPr rtlCol="0"/>
        <a:lstStyle/>
        <a:p>
          <a:pPr rtl="0"/>
          <a:endParaRPr lang="it-IT" noProof="1"/>
        </a:p>
      </dgm:t>
    </dgm:pt>
    <dgm:pt modelId="{1777E161-D0DE-4D31-91FE-E2AD8AAC6AA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it-IT" noProof="1" smtClean="0"/>
            <a:t>Visione</a:t>
          </a:r>
          <a:r>
            <a:rPr lang="it-IT" baseline="0" noProof="1" smtClean="0"/>
            <a:t> dei modelli</a:t>
          </a:r>
          <a:endParaRPr lang="it-IT" noProof="1"/>
        </a:p>
      </dgm:t>
    </dgm:pt>
    <dgm:pt modelId="{50E45982-4B36-4BD3-ABAD-204FBA61FF0E}" type="parTrans" cxnId="{A341BC0D-6DD3-4979-9832-08DC41068DC6}">
      <dgm:prSet/>
      <dgm:spPr/>
      <dgm:t>
        <a:bodyPr rtlCol="0"/>
        <a:lstStyle/>
        <a:p>
          <a:pPr rtl="0"/>
          <a:endParaRPr lang="it-IT" noProof="1"/>
        </a:p>
      </dgm:t>
    </dgm:pt>
    <dgm:pt modelId="{FB489039-8D8A-4FC2-9B37-994383FDE902}" type="sibTrans" cxnId="{A341BC0D-6DD3-4979-9832-08DC41068DC6}">
      <dgm:prSet/>
      <dgm:spPr/>
      <dgm:t>
        <a:bodyPr rtlCol="0"/>
        <a:lstStyle/>
        <a:p>
          <a:pPr rtl="0"/>
          <a:endParaRPr lang="it-IT" noProof="1"/>
        </a:p>
      </dgm:t>
    </dgm:pt>
    <dgm:pt modelId="{A0E3938A-38FD-4C6B-BC76-DCF294EE93D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it-IT" noProof="1" smtClean="0"/>
            <a:t>Considerazioni/</a:t>
          </a:r>
        </a:p>
        <a:p>
          <a:pPr rtl="0">
            <a:lnSpc>
              <a:spcPct val="100000"/>
            </a:lnSpc>
            <a:defRPr cap="all"/>
          </a:pPr>
          <a:r>
            <a:rPr lang="it-IT" noProof="1" smtClean="0"/>
            <a:t>confusionmatrix</a:t>
          </a:r>
          <a:endParaRPr lang="it-IT" noProof="1"/>
        </a:p>
      </dgm:t>
    </dgm:pt>
    <dgm:pt modelId="{8655D1BC-F152-4DA3-90FE-11A6554E87C9}" type="parTrans" cxnId="{F1960191-6C4D-45E6-A70C-022CDEE00113}">
      <dgm:prSet/>
      <dgm:spPr/>
      <dgm:t>
        <a:bodyPr rtlCol="0"/>
        <a:lstStyle/>
        <a:p>
          <a:pPr rtl="0"/>
          <a:endParaRPr lang="it-IT" noProof="1"/>
        </a:p>
      </dgm:t>
    </dgm:pt>
    <dgm:pt modelId="{7DE219E0-15AA-4B4B-9BED-F21993E27992}" type="sibTrans" cxnId="{F1960191-6C4D-45E6-A70C-022CDEE00113}">
      <dgm:prSet/>
      <dgm:spPr/>
      <dgm:t>
        <a:bodyPr rtlCol="0"/>
        <a:lstStyle/>
        <a:p>
          <a:pPr rtl="0"/>
          <a:endParaRPr lang="it-IT" noProof="1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  <dgm:t>
        <a:bodyPr/>
        <a:lstStyle/>
        <a:p>
          <a:endParaRPr lang="it-IT"/>
        </a:p>
      </dgm:t>
    </dgm:pt>
    <dgm:pt modelId="{AFF6CE53-2172-43E4-BC33-3C48272DDCF0}" type="pres">
      <dgm:prSet presAssocID="{193252BB-1661-4EF1-B4B4-B609E884D6B5}" presName="iconRect" presStyleLbl="node1" presStyleIdx="0" presStyleCnt="3" custLinFactX="135714" custLinFactNeighborX="200000" custLinFactNeighborY="-3351"/>
      <dgm:spPr>
        <a:ln>
          <a:noFill/>
        </a:ln>
      </dgm:spPr>
      <dgm:t>
        <a:bodyPr/>
        <a:lstStyle/>
        <a:p>
          <a:endParaRPr lang="it-IT"/>
        </a:p>
      </dgm:t>
      <dgm:extLst/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it-IT"/>
        </a:p>
      </dgm:t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 custLinFactX="136098" custLinFactNeighborX="200000" custLinFactNeighborY="-3351"/>
      <dgm:spPr/>
      <dgm:t>
        <a:bodyPr/>
        <a:lstStyle/>
        <a:p>
          <a:endParaRPr lang="it-IT"/>
        </a:p>
      </dgm:t>
      <dgm:extLst/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it-IT"/>
        </a:p>
      </dgm:t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638099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4308409" y="638338"/>
          <a:ext cx="984375" cy="984375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89662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it-IT" sz="2000" kern="1200" noProof="1" smtClean="0"/>
            <a:t>Esplorazione dataset</a:t>
          </a:r>
          <a:endParaRPr lang="it-IT" sz="2000" kern="1200" noProof="1"/>
        </a:p>
      </dsp:txBody>
      <dsp:txXfrm>
        <a:off x="89662" y="2555700"/>
        <a:ext cx="2812500" cy="720000"/>
      </dsp:txXfrm>
    </dsp:sp>
    <dsp:sp modelId="{0E81F59E-BE24-4A43-8B4D-78AE486DB35A}">
      <dsp:nvSpPr>
        <dsp:cNvPr id="0" name=""/>
        <dsp:cNvSpPr/>
      </dsp:nvSpPr>
      <dsp:spPr>
        <a:xfrm>
          <a:off x="3942787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7616877" y="638338"/>
          <a:ext cx="984375" cy="984375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394350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it-IT" sz="2000" kern="1200" noProof="1" smtClean="0"/>
            <a:t>Visione</a:t>
          </a:r>
          <a:r>
            <a:rPr lang="it-IT" sz="2000" kern="1200" baseline="0" noProof="1" smtClean="0"/>
            <a:t> dei modelli</a:t>
          </a:r>
          <a:endParaRPr lang="it-IT" sz="2000" kern="1200" noProof="1"/>
        </a:p>
      </dsp:txBody>
      <dsp:txXfrm>
        <a:off x="3394350" y="2555700"/>
        <a:ext cx="2812500" cy="720000"/>
      </dsp:txXfrm>
    </dsp:sp>
    <dsp:sp modelId="{81253FDF-02A1-40D1-89CA-3EA7AF168FD7}">
      <dsp:nvSpPr>
        <dsp:cNvPr id="0" name=""/>
        <dsp:cNvSpPr/>
      </dsp:nvSpPr>
      <dsp:spPr>
        <a:xfrm>
          <a:off x="7247475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613100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699037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it-IT" sz="2000" kern="1200" noProof="1" smtClean="0"/>
            <a:t>Considerazioni/</a:t>
          </a:r>
        </a:p>
        <a:p>
          <a:pPr lvl="0" algn="ctr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it-IT" sz="2000" kern="1200" noProof="1" smtClean="0"/>
            <a:t>confusionmatrix</a:t>
          </a:r>
          <a:endParaRPr lang="it-IT" sz="2000" kern="1200" noProof="1"/>
        </a:p>
      </dsp:txBody>
      <dsp:txXfrm>
        <a:off x="6699037" y="2555700"/>
        <a:ext cx="28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Elenco etichette a foglia icone"/>
  <dgm:desc val="Utilizzabile per mostrare blocchi di informazioni non sequenziali o raggruppati con elementi grafici correlati. Offre risultati ottimali con icone o piccole immagini con didascalie brevi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33004B2-8369-451D-9A1F-B596E5CAF041}" type="datetime1">
              <a:rPr lang="it-IT" smtClean="0"/>
              <a:t>28/11/2023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1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F608A77-7AEE-4ED9-8E3C-1469AA451358}" type="datetime1">
              <a:rPr lang="it-IT" noProof="1" dirty="0" smtClean="0"/>
              <a:t>28/11/2023</a:t>
            </a:fld>
            <a:endParaRPr lang="it-IT" noProof="1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1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1"/>
              <a:t>Fare clic per modificare gli stili del testo dello schema</a:t>
            </a:r>
          </a:p>
          <a:p>
            <a:pPr lvl="1" rtl="0"/>
            <a:r>
              <a:rPr lang="it-IT" noProof="1"/>
              <a:t>Secondo livello</a:t>
            </a:r>
          </a:p>
          <a:p>
            <a:pPr lvl="2" rtl="0"/>
            <a:r>
              <a:rPr lang="it-IT" noProof="1"/>
              <a:t>Terzo livello</a:t>
            </a:r>
          </a:p>
          <a:p>
            <a:pPr lvl="3" rtl="0"/>
            <a:r>
              <a:rPr lang="it-IT" noProof="1"/>
              <a:t>Quarto livello</a:t>
            </a:r>
          </a:p>
          <a:p>
            <a:pPr lvl="4" rtl="0"/>
            <a:r>
              <a:rPr lang="it-IT" noProof="1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1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it-IT" noProof="1" dirty="0" smtClean="0"/>
              <a:t>‹N›</a:t>
            </a:fld>
            <a:endParaRPr lang="it-IT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 smtClean="0"/>
              <a:t>Fare clic per modificare lo stile del sottotitolo dello schema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0862899-766B-4082-BAA0-178F38016F93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grpSp>
        <p:nvGrpSpPr>
          <p:cNvPr id="7" name="Grup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igura a mano libera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igura a mano libera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9F1A19-F880-47E0-98DC-C177BCB8AC90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B49E80-52FF-4F3D-9988-CACB27FAEEB6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C81C9B-4F41-4F07-841A-6A06165AC1DB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12DF08B-F248-4CAD-96C6-8632BBD6918C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7" name="Figura a mano libera 6" title="Indicatore di taglio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9D0629-69C5-4362-B02E-5C78F369FDF9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2CD4CB-F63C-4C45-BF2B-75722E554318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DB86C9-D6E7-4D4A-BAB1-AD234D46228D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63D703-4896-4524-99DA-39B9E0C9EB02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 title="Forma di s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  <a:p>
            <a:pPr lvl="1" rtl="0"/>
            <a:r>
              <a:rPr lang="it-IT" noProof="0" smtClean="0"/>
              <a:t>Secondo livello</a:t>
            </a:r>
          </a:p>
          <a:p>
            <a:pPr lvl="2" rtl="0"/>
            <a:r>
              <a:rPr lang="it-IT" noProof="0" smtClean="0"/>
              <a:t>Terzo livello</a:t>
            </a:r>
          </a:p>
          <a:p>
            <a:pPr lvl="3" rtl="0"/>
            <a:r>
              <a:rPr lang="it-IT" noProof="0" smtClean="0"/>
              <a:t>Quarto livello</a:t>
            </a:r>
          </a:p>
          <a:p>
            <a:pPr lvl="4" rtl="0"/>
            <a:r>
              <a:rPr lang="it-IT" noProof="0" smtClean="0"/>
              <a:t>Quinto livello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9F3BED5E-CF6F-43F4-B3D5-96E3062CF354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 title="Barra di division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 title="Forma di s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it-IT" noProof="0" smtClean="0"/>
              <a:t>Fare clic per modificare lo stile del titolo</a:t>
            </a:r>
            <a:endParaRPr lang="it-IT" noProof="0"/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 smtClean="0"/>
              <a:t>Fare clic sull'icona per inserire un'immagine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 smtClean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C0C4A1A-56F6-4A2B-A6AE-A88CE3F82080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 title="Barra di division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223A4E6-D291-4A3F-8F7D-8B11904D36EE}" type="datetime1">
              <a:rPr lang="it-IT" noProof="0" smtClean="0"/>
              <a:t>28/11/2023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 title="Barra laterale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tango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23" name="Immagine 22" descr="primissimo piano di un grafico a line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igura a mano libera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it-IT" sz="3600" dirty="0" smtClean="0">
                <a:solidFill>
                  <a:srgbClr val="FFFFFF"/>
                </a:solidFill>
              </a:rPr>
              <a:t>Image </a:t>
            </a:r>
            <a:r>
              <a:rPr lang="it-IT" sz="3600" dirty="0" err="1" smtClean="0">
                <a:solidFill>
                  <a:srgbClr val="FFFFFF"/>
                </a:solidFill>
              </a:rPr>
              <a:t>recognition</a:t>
            </a:r>
            <a:endParaRPr lang="it-IT" sz="3600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 fontScale="62500" lnSpcReduction="20000"/>
          </a:bodyPr>
          <a:lstStyle/>
          <a:p>
            <a:pPr algn="l" rtl="0">
              <a:spcAft>
                <a:spcPts val="600"/>
              </a:spcAft>
            </a:pPr>
            <a:r>
              <a:rPr lang="it-IT" sz="1800" dirty="0" smtClean="0">
                <a:solidFill>
                  <a:srgbClr val="FFFFFF"/>
                </a:solidFill>
              </a:rPr>
              <a:t>Alessandro La Veglia</a:t>
            </a:r>
          </a:p>
          <a:p>
            <a:pPr algn="l" rtl="0">
              <a:spcAft>
                <a:spcPts val="600"/>
              </a:spcAft>
            </a:pPr>
            <a:r>
              <a:rPr lang="it-IT" sz="1800" dirty="0" smtClean="0">
                <a:solidFill>
                  <a:srgbClr val="FFFFFF"/>
                </a:solidFill>
              </a:rPr>
              <a:t>				Machine Learning</a:t>
            </a:r>
            <a:endParaRPr lang="it-IT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it-IT" noProof="1" smtClean="0"/>
              <a:t>Agenda</a:t>
            </a:r>
            <a:endParaRPr lang="it-IT" noProof="1"/>
          </a:p>
        </p:txBody>
      </p:sp>
      <p:graphicFrame>
        <p:nvGraphicFramePr>
          <p:cNvPr id="5" name="Segnaposto contenuto 2" descr="Segnaposto elemento grafico SmartArt icona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6273840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Immagin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130" y="3050771"/>
            <a:ext cx="731520" cy="731520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218" y="2919306"/>
            <a:ext cx="1060952" cy="106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155469" y="182880"/>
            <a:ext cx="104906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/>
              <a:t>DATASET HOUSEHOLD OBJECT</a:t>
            </a:r>
            <a:endParaRPr lang="it-IT" sz="440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955965" y="1363288"/>
            <a:ext cx="38903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-Cartella immagini</a:t>
            </a:r>
          </a:p>
          <a:p>
            <a:r>
              <a:rPr lang="it-IT" dirty="0" smtClean="0"/>
              <a:t>-Cartelle con i nomi delle classi </a:t>
            </a:r>
          </a:p>
          <a:p>
            <a:r>
              <a:rPr lang="it-IT" dirty="0" smtClean="0"/>
              <a:t>-Immagini totali 8.975</a:t>
            </a:r>
          </a:p>
          <a:p>
            <a:endParaRPr lang="it-IT" dirty="0" smtClean="0"/>
          </a:p>
        </p:txBody>
      </p:sp>
      <p:sp>
        <p:nvSpPr>
          <p:cNvPr id="7" name="CasellaDiTesto 6"/>
          <p:cNvSpPr txBox="1"/>
          <p:nvPr/>
        </p:nvSpPr>
        <p:spPr>
          <a:xfrm>
            <a:off x="955965" y="3317594"/>
            <a:ext cx="56859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-9 classi che sono	:</a:t>
            </a:r>
            <a:endParaRPr lang="it-IT" dirty="0" smtClean="0"/>
          </a:p>
          <a:p>
            <a:r>
              <a:rPr lang="it-IT" dirty="0" smtClean="0"/>
              <a:t>[</a:t>
            </a:r>
            <a:r>
              <a:rPr lang="it-IT" dirty="0"/>
              <a:t>'borraccia', 'bottiglia di plastica', 'bottiglia di vetro', 'bottiglietta di plastica', 'cuffie', '</a:t>
            </a:r>
            <a:r>
              <a:rPr lang="it-IT" dirty="0" err="1"/>
              <a:t>headset</a:t>
            </a:r>
            <a:r>
              <a:rPr lang="it-IT" dirty="0"/>
              <a:t>', '</a:t>
            </a:r>
            <a:r>
              <a:rPr lang="it-IT" dirty="0" err="1"/>
              <a:t>keyboard</a:t>
            </a:r>
            <a:r>
              <a:rPr lang="it-IT" dirty="0"/>
              <a:t>', 'mouse', '</a:t>
            </a:r>
            <a:r>
              <a:rPr lang="it-IT" dirty="0" err="1"/>
              <a:t>smartphone</a:t>
            </a:r>
            <a:r>
              <a:rPr lang="it-IT" dirty="0"/>
              <a:t>']</a:t>
            </a:r>
          </a:p>
          <a:p>
            <a:r>
              <a:rPr lang="it-IT" dirty="0"/>
              <a:t> </a:t>
            </a:r>
          </a:p>
          <a:p>
            <a:endParaRPr lang="it-IT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6508376" y="1640286"/>
            <a:ext cx="3956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-Immagini scaricate da BING con web </a:t>
            </a:r>
            <a:r>
              <a:rPr lang="it-IT" dirty="0" err="1" smtClean="0"/>
              <a:t>scraping</a:t>
            </a:r>
            <a:endParaRPr lang="it-IT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7074131" y="3516284"/>
            <a:ext cx="41896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/>
              <a:t>Dataset</a:t>
            </a:r>
            <a:r>
              <a:rPr lang="it-IT" dirty="0" smtClean="0"/>
              <a:t> diviso in :</a:t>
            </a:r>
          </a:p>
          <a:p>
            <a:r>
              <a:rPr lang="it-IT" dirty="0" smtClean="0"/>
              <a:t>-80% training </a:t>
            </a:r>
          </a:p>
          <a:p>
            <a:r>
              <a:rPr lang="it-IT" dirty="0" smtClean="0"/>
              <a:t>-20% </a:t>
            </a:r>
            <a:r>
              <a:rPr lang="it-IT" dirty="0" err="1" smtClean="0"/>
              <a:t>validation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59759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/>
          <p:cNvSpPr txBox="1"/>
          <p:nvPr/>
        </p:nvSpPr>
        <p:spPr>
          <a:xfrm>
            <a:off x="972589" y="216131"/>
            <a:ext cx="10740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/>
              <a:t>ESPLORAZIONE DEL MODELLO</a:t>
            </a:r>
            <a:endParaRPr lang="it-IT" sz="4400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1554479" y="2061556"/>
            <a:ext cx="46135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Preprocessing:</a:t>
            </a:r>
          </a:p>
          <a:p>
            <a:r>
              <a:rPr lang="it-IT" dirty="0"/>
              <a:t>Ridimensionamento dell'immagine a 128x128 pixel.</a:t>
            </a:r>
          </a:p>
          <a:p>
            <a:r>
              <a:rPr lang="it-IT" dirty="0"/>
              <a:t>Normalizzazione: I valori dei pixel vengono scalati nell'intervallo [0, 1</a:t>
            </a:r>
            <a:r>
              <a:rPr lang="it-IT" dirty="0" smtClean="0"/>
              <a:t>].</a:t>
            </a:r>
            <a:endParaRPr lang="it-IT" dirty="0"/>
          </a:p>
          <a:p>
            <a:endParaRPr lang="it-IT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6591993" y="2119745"/>
            <a:ext cx="50042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smtClean="0"/>
              <a:t>Architettura del modello:</a:t>
            </a:r>
          </a:p>
          <a:p>
            <a:r>
              <a:rPr lang="it-IT" dirty="0"/>
              <a:t>Rete neurale </a:t>
            </a:r>
            <a:r>
              <a:rPr lang="it-IT" dirty="0" err="1"/>
              <a:t>convoluzionale</a:t>
            </a:r>
            <a:r>
              <a:rPr lang="it-IT" dirty="0"/>
              <a:t> (CNN).</a:t>
            </a:r>
          </a:p>
          <a:p>
            <a:r>
              <a:rPr lang="it-IT" dirty="0"/>
              <a:t>Tre strati Conv2D seguiti da </a:t>
            </a:r>
            <a:r>
              <a:rPr lang="it-IT" dirty="0" err="1"/>
              <a:t>max-pooling</a:t>
            </a:r>
            <a:r>
              <a:rPr lang="it-IT" dirty="0"/>
              <a:t>.</a:t>
            </a:r>
          </a:p>
          <a:p>
            <a:r>
              <a:rPr lang="it-IT" dirty="0"/>
              <a:t>Due strati densi.</a:t>
            </a:r>
          </a:p>
          <a:p>
            <a:r>
              <a:rPr lang="it-IT" dirty="0" smtClean="0"/>
              <a:t>Funzione di attivazione </a:t>
            </a:r>
            <a:r>
              <a:rPr lang="it-IT" dirty="0" err="1" smtClean="0"/>
              <a:t>relu</a:t>
            </a:r>
            <a:r>
              <a:rPr lang="it-IT" dirty="0" smtClean="0"/>
              <a:t>.</a:t>
            </a:r>
            <a:endParaRPr lang="it-IT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1471353" y="3815882"/>
            <a:ext cx="55695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Compilazione </a:t>
            </a:r>
            <a:r>
              <a:rPr lang="it-IT" b="1" dirty="0" smtClean="0"/>
              <a:t>del Modello:</a:t>
            </a:r>
          </a:p>
          <a:p>
            <a:r>
              <a:rPr lang="it-IT" dirty="0" smtClean="0"/>
              <a:t>Ottimizzatore</a:t>
            </a:r>
            <a:r>
              <a:rPr lang="it-IT" dirty="0"/>
              <a:t>: Adam</a:t>
            </a:r>
          </a:p>
          <a:p>
            <a:r>
              <a:rPr lang="it-IT" dirty="0"/>
              <a:t>Funzione di </a:t>
            </a:r>
            <a:r>
              <a:rPr lang="it-IT" dirty="0" err="1"/>
              <a:t>Loss</a:t>
            </a:r>
            <a:r>
              <a:rPr lang="it-IT" dirty="0"/>
              <a:t>: </a:t>
            </a:r>
            <a:r>
              <a:rPr lang="it-IT" dirty="0" err="1"/>
              <a:t>Categorical</a:t>
            </a:r>
            <a:r>
              <a:rPr lang="it-IT" dirty="0"/>
              <a:t> </a:t>
            </a:r>
            <a:r>
              <a:rPr lang="it-IT" dirty="0" err="1"/>
              <a:t>Crossentropy</a:t>
            </a:r>
            <a:endParaRPr lang="it-IT" dirty="0"/>
          </a:p>
          <a:p>
            <a:r>
              <a:rPr lang="it-IT" dirty="0"/>
              <a:t>Metriche: </a:t>
            </a:r>
            <a:r>
              <a:rPr lang="it-IT" dirty="0" err="1" smtClean="0"/>
              <a:t>Accuracy</a:t>
            </a:r>
            <a:r>
              <a:rPr lang="it-IT" dirty="0" smtClean="0"/>
              <a:t>.</a:t>
            </a:r>
            <a:endParaRPr lang="it-IT" dirty="0"/>
          </a:p>
          <a:p>
            <a:endParaRPr lang="it-IT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6409113" y="3931920"/>
            <a:ext cx="4671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Processo di Addestramento</a:t>
            </a:r>
            <a:r>
              <a:rPr lang="it-IT" b="1" dirty="0" smtClean="0"/>
              <a:t>:</a:t>
            </a:r>
          </a:p>
          <a:p>
            <a:r>
              <a:rPr lang="it-IT" dirty="0" smtClean="0"/>
              <a:t>50 </a:t>
            </a:r>
            <a:r>
              <a:rPr lang="it-IT" dirty="0"/>
              <a:t>epoche</a:t>
            </a:r>
          </a:p>
          <a:p>
            <a:r>
              <a:rPr lang="it-IT" dirty="0"/>
              <a:t>Dimensione batch: 32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05079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238596" y="448887"/>
            <a:ext cx="92354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/>
              <a:t>ESEMPI</a:t>
            </a:r>
            <a:endParaRPr lang="it-IT" sz="440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989214" y="1396538"/>
            <a:ext cx="47382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Esempio classificazione: </a:t>
            </a:r>
            <a:endParaRPr lang="it-IT" dirty="0" smtClean="0"/>
          </a:p>
          <a:p>
            <a:r>
              <a:rPr lang="it-IT" dirty="0" smtClean="0"/>
              <a:t>- Immagine</a:t>
            </a:r>
            <a:r>
              <a:rPr lang="it-IT" dirty="0"/>
              <a:t>: bottiglia di vetro_2.jpg </a:t>
            </a:r>
            <a:endParaRPr lang="it-IT" dirty="0" smtClean="0"/>
          </a:p>
          <a:p>
            <a:r>
              <a:rPr lang="it-IT" dirty="0" smtClean="0"/>
              <a:t>- Classe </a:t>
            </a:r>
            <a:r>
              <a:rPr lang="it-IT" dirty="0"/>
              <a:t>Reale: bottiglia di </a:t>
            </a:r>
            <a:r>
              <a:rPr lang="it-IT" dirty="0" smtClean="0"/>
              <a:t>vetro</a:t>
            </a:r>
          </a:p>
          <a:p>
            <a:r>
              <a:rPr lang="it-IT" dirty="0" smtClean="0"/>
              <a:t>- </a:t>
            </a:r>
            <a:r>
              <a:rPr lang="it-IT" dirty="0"/>
              <a:t>Classe Predetta: bottiglia di vetro </a:t>
            </a:r>
            <a:endParaRPr lang="it-IT" dirty="0" smtClean="0"/>
          </a:p>
          <a:p>
            <a:r>
              <a:rPr lang="it-IT" dirty="0" smtClean="0"/>
              <a:t>- </a:t>
            </a:r>
            <a:r>
              <a:rPr lang="it-IT" dirty="0"/>
              <a:t>Confidenza: 53.45%</a:t>
            </a:r>
            <a:endParaRPr lang="it-IT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596" y="3052076"/>
            <a:ext cx="3208713" cy="3208713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824749" y="1396538"/>
            <a:ext cx="44556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Esempio classificazione</a:t>
            </a:r>
            <a:r>
              <a:rPr lang="it-IT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- Immagine</a:t>
            </a:r>
            <a:r>
              <a:rPr lang="it-IT" dirty="0"/>
              <a:t>: headset_4.jpg </a:t>
            </a:r>
            <a:endParaRPr lang="it-IT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Classe </a:t>
            </a:r>
            <a:r>
              <a:rPr lang="it-IT" dirty="0"/>
              <a:t>Reale: </a:t>
            </a:r>
            <a:r>
              <a:rPr lang="it-IT" dirty="0" err="1"/>
              <a:t>headset</a:t>
            </a:r>
            <a:r>
              <a:rPr lang="it-IT" dirty="0"/>
              <a:t> </a:t>
            </a:r>
            <a:endParaRPr lang="it-IT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Classe </a:t>
            </a:r>
            <a:r>
              <a:rPr lang="it-IT" dirty="0"/>
              <a:t>Predetta: cuffie </a:t>
            </a:r>
            <a:r>
              <a:rPr lang="it-IT" dirty="0" smtClean="0"/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Confidenza</a:t>
            </a:r>
            <a:r>
              <a:rPr lang="it-IT" dirty="0"/>
              <a:t>: 98.78%</a:t>
            </a:r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859" y="3137014"/>
            <a:ext cx="3011112" cy="2913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267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1388225" y="266007"/>
            <a:ext cx="96760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/>
              <a:t>CONCLUSIONI / CONFUSION MATRIX</a:t>
            </a:r>
            <a:endParaRPr lang="it-IT" sz="4400" dirty="0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348" y="1035448"/>
            <a:ext cx="6049456" cy="5266404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1504604" y="1180956"/>
            <a:ext cx="3458094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Grandezza </a:t>
            </a:r>
            <a:r>
              <a:rPr lang="it-IT" sz="1300" dirty="0" err="1" smtClean="0"/>
              <a:t>dataset</a:t>
            </a:r>
            <a:r>
              <a:rPr lang="it-IT" sz="1300" dirty="0" smtClean="0"/>
              <a:t> limitata(Scegliere un </a:t>
            </a:r>
            <a:r>
              <a:rPr lang="it-IT" sz="1300" dirty="0" err="1" smtClean="0"/>
              <a:t>dataset</a:t>
            </a:r>
            <a:r>
              <a:rPr lang="it-IT" sz="1300" dirty="0" smtClean="0"/>
              <a:t> migliore)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Controllo migliore delle immagini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Ottimizzazione degli </a:t>
            </a:r>
            <a:r>
              <a:rPr lang="it-IT" sz="1300" dirty="0" err="1" smtClean="0"/>
              <a:t>iperparametri</a:t>
            </a:r>
            <a:r>
              <a:rPr lang="it-IT" sz="1300" dirty="0" smtClean="0"/>
              <a:t> per risultati migliori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Nel complesso il modello funziona decentemente con un </a:t>
            </a:r>
            <a:r>
              <a:rPr lang="it-IT" sz="1300" dirty="0" err="1" smtClean="0"/>
              <a:t>accuracy</a:t>
            </a:r>
            <a:r>
              <a:rPr lang="it-IT" sz="1300" dirty="0" smtClean="0"/>
              <a:t> così alta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it-IT" sz="1300" dirty="0" smtClean="0"/>
              <a:t>Avendo un </a:t>
            </a:r>
            <a:r>
              <a:rPr lang="it-IT" sz="1300" dirty="0" err="1" smtClean="0"/>
              <a:t>dataset</a:t>
            </a:r>
            <a:r>
              <a:rPr lang="it-IT" sz="1300" dirty="0" smtClean="0"/>
              <a:t> piccolo un </a:t>
            </a:r>
            <a:r>
              <a:rPr lang="it-IT" sz="1300" dirty="0" err="1" smtClean="0"/>
              <a:t>accuracy</a:t>
            </a:r>
            <a:r>
              <a:rPr lang="it-IT" sz="1300" dirty="0" smtClean="0"/>
              <a:t> così alta è possibile</a:t>
            </a:r>
            <a:endParaRPr lang="it-IT" sz="1300" dirty="0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409" y="3073782"/>
            <a:ext cx="4438312" cy="295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1817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theme/theme1.xml><?xml version="1.0" encoding="utf-8"?>
<a:theme xmlns:a="http://schemas.openxmlformats.org/drawingml/2006/main" name="Ritaglio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568_TF34357615.potx" id="{C9849CAE-7F69-4ECC-B302-2561ECB74DC5}" vid="{3EABE34E-BA1C-4F0F-85E9-44903E6AE2C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purl.org/dc/dcmitype/"/>
    <ds:schemaRef ds:uri="http://schemas.microsoft.com/office/2006/metadata/properties"/>
    <ds:schemaRef ds:uri="16c05727-aa75-4e4a-9b5f-8a80a1165891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Ritaglio</Template>
  <TotalTime>0</TotalTime>
  <Words>226</Words>
  <Application>Microsoft Office PowerPoint</Application>
  <PresentationFormat>Widescreen</PresentationFormat>
  <Paragraphs>54</Paragraphs>
  <Slides>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Calibri</vt:lpstr>
      <vt:lpstr>Franklin Gothic Book</vt:lpstr>
      <vt:lpstr>Wingdings</vt:lpstr>
      <vt:lpstr>Ritaglio</vt:lpstr>
      <vt:lpstr>Image recognition</vt:lpstr>
      <vt:lpstr>Agenda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2023-11-28T20:00:22Z</dcterms:created>
  <dcterms:modified xsi:type="dcterms:W3CDTF">2023-11-28T21:48:37Z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